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2.jpeg" ContentType="image/jpeg"/>
  <Override PartName="/ppt/media/image41.png" ContentType="image/png"/>
  <Override PartName="/ppt/media/image36.png" ContentType="image/png"/>
  <Override PartName="/ppt/media/image39.png" ContentType="image/png"/>
  <Override PartName="/ppt/media/image35.png" ContentType="image/png"/>
  <Override PartName="/ppt/media/image32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38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23.png" ContentType="image/png"/>
  <Override PartName="/ppt/media/image37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0.png" ContentType="image/pn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29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13.jpeg" ContentType="image/jpeg"/>
  <Override PartName="/ppt/media/image7.png" ContentType="image/png"/>
  <Override PartName="/ppt/media/image4.png" ContentType="image/png"/>
  <Override PartName="/ppt/media/image12.jpeg" ContentType="image/jpeg"/>
  <Override PartName="/ppt/media/image3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2920" y="530280"/>
            <a:ext cx="8183520" cy="418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502920" y="4983480"/>
            <a:ext cx="8183520" cy="487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2920" y="530280"/>
            <a:ext cx="8183520" cy="418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2920" y="4983480"/>
            <a:ext cx="8183520" cy="487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</p:spPr>
      </p:sp>
      <p:sp>
        <p:nvSpPr>
          <p:cNvPr id="1" name="CustomShape 2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100000">
                <a:srgbClr val="a1a1a1"/>
              </a:gs>
            </a:gsLst>
            <a:path path="circle"/>
          </a:gradFill>
          <a:ln w="900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418680" y="434160"/>
            <a:ext cx="8306280" cy="3108600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fffff"/>
              </a:gs>
              <a:gs pos="100000">
                <a:srgbClr val="a1a1a1"/>
              </a:gs>
            </a:gsLst>
            <a:path path="circle"/>
          </a:gradFill>
          <a:ln w="9000">
            <a:noFill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22520" y="1820160"/>
            <a:ext cx="7772040" cy="1828440"/>
          </a:xfrm>
          <a:prstGeom prst="rect">
            <a:avLst/>
          </a:prstGeom>
        </p:spPr>
        <p:txBody>
          <a:bodyPr lIns="45720" rIns="45720" tIns="45000" anchor="b"/>
          <a:p>
            <a:pPr algn="r">
              <a:lnSpc>
                <a:spcPct val="100000"/>
              </a:lnSpc>
            </a:pPr>
            <a:r>
              <a:rPr b="1" lang="ru-RU" sz="4500">
                <a:solidFill>
                  <a:srgbClr val="ff9257"/>
                </a:solidFill>
                <a:latin typeface="Verdan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3776400" y="6111720"/>
            <a:ext cx="228564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lang="ru-RU" sz="1000">
                <a:solidFill>
                  <a:srgbClr val="a7a49a"/>
                </a:solidFill>
                <a:latin typeface="Verdana"/>
              </a:rPr>
              <a:t>21.4.15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6062400" y="6111720"/>
            <a:ext cx="22856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348400" y="6111720"/>
            <a:ext cx="45684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EBD6657-14AC-4B46-A420-073A3BC613EC}" type="slidenum">
              <a:rPr lang="ru-RU" sz="1000">
                <a:solidFill>
                  <a:srgbClr val="a7a49a"/>
                </a:solidFill>
                <a:latin typeface="Verdana"/>
              </a:rPr>
              <a:t>&lt;номер&gt;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800">
                <a:latin typeface="Verdan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200">
                <a:latin typeface="Verdan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900">
                <a:latin typeface="Verdan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Verdan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Verdan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Verdan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Verdan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100000">
                <a:srgbClr val="f7f7f7"/>
              </a:gs>
            </a:gsLst>
            <a:lin ang="5400000"/>
          </a:gradFill>
          <a:ln w="2160">
            <a:solidFill>
              <a:srgbClr val="a4a4a3"/>
            </a:solidFill>
            <a:round/>
          </a:ln>
        </p:spPr>
      </p:sp>
      <p:sp>
        <p:nvSpPr>
          <p:cNvPr id="44" name="CustomShape 2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100000">
                <a:srgbClr val="a1a1a1"/>
              </a:gs>
            </a:gsLst>
            <a:path path="circle"/>
          </a:gradFill>
          <a:ln w="9000">
            <a:noFill/>
          </a:ln>
        </p:spPr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ff9257"/>
                </a:solidFill>
                <a:latin typeface="Verdan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182880" rIns="90000" tIns="91440" bIns="45000"/>
          <a:p>
            <a:pPr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ru-RU" sz="2800">
                <a:solidFill>
                  <a:srgbClr val="000000"/>
                </a:solidFill>
                <a:latin typeface="Verdan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ru-RU" sz="2400">
                <a:solidFill>
                  <a:srgbClr val="000000"/>
                </a:solidFill>
                <a:latin typeface="Verdan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ru-RU" sz="2200">
                <a:solidFill>
                  <a:srgbClr val="000000"/>
                </a:solidFill>
                <a:latin typeface="Verdan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112000"/>
              <a:buFont typeface="Verdana"/>
              <a:buChar char="◦"/>
            </a:pPr>
            <a:r>
              <a:rPr lang="ru-RU" sz="1900">
                <a:solidFill>
                  <a:srgbClr val="000000"/>
                </a:solidFill>
                <a:latin typeface="Verdan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"/>
            </a:pPr>
            <a:r>
              <a:rPr lang="ru-RU">
                <a:solidFill>
                  <a:srgbClr val="000000"/>
                </a:solidFill>
                <a:latin typeface="Verdana"/>
              </a:rPr>
              <a:t>Пятый уровень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3776400" y="6111720"/>
            <a:ext cx="228564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lang="ru-RU" sz="1000">
                <a:solidFill>
                  <a:srgbClr val="a7a49a"/>
                </a:solidFill>
                <a:latin typeface="Verdana"/>
              </a:rPr>
              <a:t>21.4.15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6062400" y="6111720"/>
            <a:ext cx="22856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348400" y="6111720"/>
            <a:ext cx="45684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58ACD60-C43E-421F-814E-ABF9EB4BE5DF}" type="slidenum">
              <a:rPr lang="ru-RU" sz="1000">
                <a:solidFill>
                  <a:srgbClr val="a7a49a"/>
                </a:solidFill>
                <a:latin typeface="Verdana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87640" y="1268640"/>
            <a:ext cx="7289640" cy="1007640"/>
          </a:xfrm>
          <a:prstGeom prst="rect">
            <a:avLst/>
          </a:prstGeom>
        </p:spPr>
        <p:txBody>
          <a:bodyPr lIns="45720" rIns="45720" tIns="45000" anchor="b"/>
          <a:p>
            <a:pPr algn="r"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Методические рекомендации по использованию единого портала государственных и муниципальных услуг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1259640" y="5157360"/>
            <a:ext cx="6857640" cy="1184400"/>
          </a:xfrm>
          <a:prstGeom prst="rect">
            <a:avLst/>
          </a:prstGeom>
        </p:spPr>
        <p:txBody>
          <a:bodyPr lIns="182880" rIns="90000" tIns="0" bIns="45000"/>
          <a:p>
            <a:pPr algn="ctr">
              <a:lnSpc>
                <a:spcPct val="160000"/>
              </a:lnSpc>
            </a:pPr>
            <a:r>
              <a:rPr b="1" lang="ru-RU" sz="1600">
                <a:solidFill>
                  <a:srgbClr val="7c7972"/>
                </a:solidFill>
                <a:latin typeface="Verdana"/>
              </a:rPr>
              <a:t>УПРАВЛЕНИЕ СОЦИАЛЬНОЙ ЗАЩИТЫ НАСЕЛЕНИЯ АДМИНИСТРАЦИИ МУНИЦИПАЛЬНОГО РАЙОНА «НОВООСКОЛЬСКИЙ РАЙОН» БЕЛГОРОДСКОЙ ОБЛАСТИ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7c7972"/>
                </a:solidFill>
                <a:latin typeface="Verdana"/>
              </a:rPr>
              <a:t>2015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67640" y="476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539640" y="1124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18" name="CustomShape 3"/>
          <p:cNvSpPr/>
          <p:nvPr/>
        </p:nvSpPr>
        <p:spPr>
          <a:xfrm>
            <a:off x="611640" y="1269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1. Предварительная регистрация.</a:t>
            </a:r>
            <a:endParaRPr/>
          </a:p>
        </p:txBody>
      </p:sp>
      <p:sp>
        <p:nvSpPr>
          <p:cNvPr id="119" name="CustomShape 4"/>
          <p:cNvSpPr/>
          <p:nvPr/>
        </p:nvSpPr>
        <p:spPr>
          <a:xfrm>
            <a:off x="539640" y="1630800"/>
            <a:ext cx="7992360" cy="5184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Поздравляем! Предварительная регистрация завершена! Теперь Вам доступно ограниченное количество государственных услуг.</a:t>
            </a:r>
            <a:endParaRPr/>
          </a:p>
        </p:txBody>
      </p:sp>
      <p:pic>
        <p:nvPicPr>
          <p:cNvPr id="120" name="Рисунок 2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59640" y="2493000"/>
            <a:ext cx="6481800" cy="1872000"/>
          </a:xfrm>
          <a:prstGeom prst="rect">
            <a:avLst/>
          </a:prstGeom>
          <a:ln>
            <a:noFill/>
          </a:ln>
        </p:spPr>
      </p:pic>
      <p:sp>
        <p:nvSpPr>
          <p:cNvPr id="121" name="CustomShape 5"/>
          <p:cNvSpPr/>
          <p:nvPr/>
        </p:nvSpPr>
        <p:spPr>
          <a:xfrm>
            <a:off x="611640" y="4799160"/>
            <a:ext cx="7992360" cy="5184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Для того чтобы Вы смогли полноценно пользоваться всеми услугами  портала, Вам нужно заполнить личную информацию и подтвердить свою личность. Об этом речь пойдет ниже.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67640" y="476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539640" y="1124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24" name="CustomShape 3"/>
          <p:cNvSpPr/>
          <p:nvPr/>
        </p:nvSpPr>
        <p:spPr>
          <a:xfrm>
            <a:off x="467640" y="1269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2. Заполнение личных данных.</a:t>
            </a:r>
            <a:endParaRPr/>
          </a:p>
        </p:txBody>
      </p:sp>
      <p:sp>
        <p:nvSpPr>
          <p:cNvPr id="125" name="CustomShape 4"/>
          <p:cNvSpPr/>
          <p:nvPr/>
        </p:nvSpPr>
        <p:spPr>
          <a:xfrm>
            <a:off x="3924000" y="2498760"/>
            <a:ext cx="4608000" cy="115776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После успешной предварительной регистрации на портале Госуслуги.ру для ввода и подтверждения личных данных Вам необходимо войти в свою учетную запись, используя номер телефона, указанный при регистрации, и заданный Вами пароль.</a:t>
            </a:r>
            <a:endParaRPr/>
          </a:p>
        </p:txBody>
      </p:sp>
      <p:pic>
        <p:nvPicPr>
          <p:cNvPr id="126" name="Рисунок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27640" y="1628640"/>
            <a:ext cx="2717280" cy="401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67640" y="476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539640" y="1124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467640" y="1269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2. Заполнение личных данных.</a:t>
            </a:r>
            <a:endParaRPr/>
          </a:p>
        </p:txBody>
      </p:sp>
      <p:sp>
        <p:nvSpPr>
          <p:cNvPr id="130" name="CustomShape 4"/>
          <p:cNvSpPr/>
          <p:nvPr/>
        </p:nvSpPr>
        <p:spPr>
          <a:xfrm>
            <a:off x="827640" y="1703880"/>
            <a:ext cx="7704360" cy="7315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При входе в учетную запись Вы увидите уже указанную личную информацию, а при переходе по ссылке «Редактировать», система уведомит Вас о том, что Вам необходимо подтвердить свою учетную запись.</a:t>
            </a:r>
            <a:endParaRPr/>
          </a:p>
        </p:txBody>
      </p:sp>
      <p:pic>
        <p:nvPicPr>
          <p:cNvPr id="131" name="Рисунок 3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63640" y="2637000"/>
            <a:ext cx="5476680" cy="1898280"/>
          </a:xfrm>
          <a:prstGeom prst="rect">
            <a:avLst/>
          </a:prstGeom>
          <a:ln>
            <a:noFill/>
          </a:ln>
        </p:spPr>
      </p:pic>
      <p:sp>
        <p:nvSpPr>
          <p:cNvPr id="132" name="CustomShape 5"/>
          <p:cNvSpPr/>
          <p:nvPr/>
        </p:nvSpPr>
        <p:spPr>
          <a:xfrm>
            <a:off x="755640" y="4944240"/>
            <a:ext cx="7704360" cy="7315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Процедура подтверждения личных данных так же довольно-таки проста и проходит в 3 этапа, а подтвержденная учетная запись имеет огромные преимущества. Благодаря ей Вы сможете пользоваться всеми услугами, представленными на портале.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67640" y="476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539640" y="1124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35" name="CustomShape 3"/>
          <p:cNvSpPr/>
          <p:nvPr/>
        </p:nvSpPr>
        <p:spPr>
          <a:xfrm>
            <a:off x="467640" y="1269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2. Заполнение личных данных.</a:t>
            </a:r>
            <a:endParaRPr/>
          </a:p>
        </p:txBody>
      </p:sp>
      <p:sp>
        <p:nvSpPr>
          <p:cNvPr id="136" name="CustomShape 4"/>
          <p:cNvSpPr/>
          <p:nvPr/>
        </p:nvSpPr>
        <p:spPr>
          <a:xfrm>
            <a:off x="1043640" y="1702800"/>
            <a:ext cx="7200360" cy="5184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Как уже было сказано Выше, Вам понадобится паспорт и СНИЛС, а точнее его номер (см. ниже).</a:t>
            </a:r>
            <a:endParaRPr/>
          </a:p>
        </p:txBody>
      </p:sp>
      <p:pic>
        <p:nvPicPr>
          <p:cNvPr id="137" name="Рисунок 3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15640" y="2637000"/>
            <a:ext cx="2823120" cy="1944000"/>
          </a:xfrm>
          <a:prstGeom prst="rect">
            <a:avLst/>
          </a:prstGeom>
          <a:ln>
            <a:noFill/>
          </a:ln>
        </p:spPr>
      </p:pic>
      <p:pic>
        <p:nvPicPr>
          <p:cNvPr id="138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00" y="2637000"/>
            <a:ext cx="2664000" cy="199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67640" y="476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539640" y="1124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41" name="CustomShape 3"/>
          <p:cNvSpPr/>
          <p:nvPr/>
        </p:nvSpPr>
        <p:spPr>
          <a:xfrm>
            <a:off x="467640" y="1269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2. Заполнение личных данных.</a:t>
            </a:r>
            <a:endParaRPr/>
          </a:p>
        </p:txBody>
      </p:sp>
      <p:sp>
        <p:nvSpPr>
          <p:cNvPr id="142" name="CustomShape 4"/>
          <p:cNvSpPr/>
          <p:nvPr/>
        </p:nvSpPr>
        <p:spPr>
          <a:xfrm>
            <a:off x="4068000" y="2207160"/>
            <a:ext cx="4464000" cy="5184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Личные данные следует заполнять внимательно и аккуратно. Всего Вам предстоит заполнить 12 полей.</a:t>
            </a:r>
            <a:endParaRPr/>
          </a:p>
        </p:txBody>
      </p:sp>
      <p:pic>
        <p:nvPicPr>
          <p:cNvPr id="143" name="Рисунок 3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1700640"/>
            <a:ext cx="3105720" cy="4032000"/>
          </a:xfrm>
          <a:prstGeom prst="rect">
            <a:avLst/>
          </a:prstGeom>
          <a:ln w="9360">
            <a:noFill/>
          </a:ln>
        </p:spPr>
      </p:pic>
      <p:sp>
        <p:nvSpPr>
          <p:cNvPr id="144" name="CustomShape 5"/>
          <p:cNvSpPr/>
          <p:nvPr/>
        </p:nvSpPr>
        <p:spPr>
          <a:xfrm>
            <a:off x="4140000" y="3287160"/>
            <a:ext cx="4464000" cy="5184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Теперь необходимо отправить введенные данные на автоматическую проверку.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67640" y="476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539640" y="1124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47" name="CustomShape 3"/>
          <p:cNvSpPr/>
          <p:nvPr/>
        </p:nvSpPr>
        <p:spPr>
          <a:xfrm>
            <a:off x="323640" y="1197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3. Проверка введенных данных.</a:t>
            </a:r>
            <a:endParaRPr/>
          </a:p>
        </p:txBody>
      </p:sp>
      <p:sp>
        <p:nvSpPr>
          <p:cNvPr id="148" name="CustomShape 4"/>
          <p:cNvSpPr/>
          <p:nvPr/>
        </p:nvSpPr>
        <p:spPr>
          <a:xfrm>
            <a:off x="4212000" y="1993320"/>
            <a:ext cx="4464000" cy="944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После заполнения формы на предыдущем этапе, указанные Вами личные данные отправляются на автоматическую проверку в Пенсионный Фонд РФ и ФМС.</a:t>
            </a:r>
            <a:endParaRPr/>
          </a:p>
        </p:txBody>
      </p:sp>
      <p:sp>
        <p:nvSpPr>
          <p:cNvPr id="149" name="CustomShape 5"/>
          <p:cNvSpPr/>
          <p:nvPr/>
        </p:nvSpPr>
        <p:spPr>
          <a:xfrm>
            <a:off x="4212000" y="3798000"/>
            <a:ext cx="4464000" cy="17971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С результатами данной проверки Вы сможете ознакомиться через несколько минут. В особых случаях проверка может занять довольно-таки долгий период времени, но такое случается редко. После того как данная процедура успешно завершится, на Ваш мобильный телефон будет выслано SMS-уведомление с результатом проверки, а так же соответствующее состояние отобразится на сайте.</a:t>
            </a:r>
            <a:endParaRPr/>
          </a:p>
        </p:txBody>
      </p:sp>
      <p:pic>
        <p:nvPicPr>
          <p:cNvPr id="150" name="Рисунок 3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83640" y="1556640"/>
            <a:ext cx="3384000" cy="201708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3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83640" y="3717000"/>
            <a:ext cx="3378600" cy="20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67640" y="476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54" name="CustomShape 3"/>
          <p:cNvSpPr/>
          <p:nvPr/>
        </p:nvSpPr>
        <p:spPr>
          <a:xfrm>
            <a:off x="323640" y="1197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4. Подтверждение личности.</a:t>
            </a:r>
            <a:endParaRPr/>
          </a:p>
        </p:txBody>
      </p:sp>
      <p:sp>
        <p:nvSpPr>
          <p:cNvPr id="155" name="CustomShape 4"/>
          <p:cNvSpPr/>
          <p:nvPr/>
        </p:nvSpPr>
        <p:spPr>
          <a:xfrm>
            <a:off x="179640" y="1557720"/>
            <a:ext cx="7992360" cy="305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На портале существует 3 способа подтверждения личности:</a:t>
            </a:r>
            <a:endParaRPr/>
          </a:p>
        </p:txBody>
      </p:sp>
      <p:sp>
        <p:nvSpPr>
          <p:cNvPr id="156" name="CustomShape 5"/>
          <p:cNvSpPr/>
          <p:nvPr/>
        </p:nvSpPr>
        <p:spPr>
          <a:xfrm>
            <a:off x="467640" y="2067840"/>
            <a:ext cx="8136720" cy="13708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Личное обращение.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Этот способ предполагает посещение специализированного центра обслуживания. Подтвердить свою личность таким способом </a:t>
            </a:r>
            <a:r>
              <a:rPr b="1" lang="ru-RU" sz="1400">
                <a:solidFill>
                  <a:srgbClr val="000000"/>
                </a:solidFill>
                <a:latin typeface="Times New Roman"/>
              </a:rPr>
              <a:t>ВЫ МОЖЕТЕ В ЛЮБОЙ МОМЕНТ И БЕЗ ОЖИДАНИЯ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, просто посетив любой из списка предложенных на сайте центров. В Новооскольском районе центр обслуживания располагается по адресу: </a:t>
            </a:r>
            <a:r>
              <a:rPr b="1" lang="ru-RU" sz="1400">
                <a:solidFill>
                  <a:srgbClr val="000000"/>
                </a:solidFill>
                <a:latin typeface="Times New Roman"/>
              </a:rPr>
              <a:t>г. Новый Оскол ул. Гражданская 46.</a:t>
            </a:r>
            <a:endParaRPr/>
          </a:p>
        </p:txBody>
      </p:sp>
      <p:pic>
        <p:nvPicPr>
          <p:cNvPr id="157" name="Рисунок 1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91640" y="3645000"/>
            <a:ext cx="5733000" cy="194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67640" y="476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60" name="CustomShape 3"/>
          <p:cNvSpPr/>
          <p:nvPr/>
        </p:nvSpPr>
        <p:spPr>
          <a:xfrm>
            <a:off x="323640" y="1197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4. Подтверждение личности.</a:t>
            </a:r>
            <a:endParaRPr/>
          </a:p>
        </p:txBody>
      </p:sp>
      <p:sp>
        <p:nvSpPr>
          <p:cNvPr id="161" name="CustomShape 4"/>
          <p:cNvSpPr/>
          <p:nvPr/>
        </p:nvSpPr>
        <p:spPr>
          <a:xfrm>
            <a:off x="467640" y="1562400"/>
            <a:ext cx="8136720" cy="115776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Через Почту России.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В этом случае заказное письмо с кодом подтверждения личности будет выслано на указанный Вами почтовый адрес. Отметим так же, что Вам придет извещение на его получение в почтовом отделении, где Вам будет необходимо предъявить документ, удостоверяющий личность, и извещение. Среднее время доставки письма составляет около 2-х недель с момента отправки.</a:t>
            </a:r>
            <a:endParaRPr/>
          </a:p>
        </p:txBody>
      </p:sp>
      <p:pic>
        <p:nvPicPr>
          <p:cNvPr id="162" name="Рисунок 3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640" y="2781000"/>
            <a:ext cx="4824000" cy="1515960"/>
          </a:xfrm>
          <a:prstGeom prst="rect">
            <a:avLst/>
          </a:prstGeom>
          <a:ln>
            <a:noFill/>
          </a:ln>
        </p:spPr>
      </p:pic>
      <p:sp>
        <p:nvSpPr>
          <p:cNvPr id="163" name="CustomShape 5"/>
          <p:cNvSpPr/>
          <p:nvPr/>
        </p:nvSpPr>
        <p:spPr>
          <a:xfrm>
            <a:off x="539640" y="4800240"/>
            <a:ext cx="8136720" cy="7315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После получения кода данным способом, Вам будет необходимо ввести его в специальное поле на главной странице персональных данных своего личного кабинета, либо на странице подтверждения личности: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554040" y="54036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65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66" name="CustomShape 3"/>
          <p:cNvSpPr/>
          <p:nvPr/>
        </p:nvSpPr>
        <p:spPr>
          <a:xfrm>
            <a:off x="323640" y="1413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4. Подтверждение личности.</a:t>
            </a:r>
            <a:endParaRPr/>
          </a:p>
        </p:txBody>
      </p:sp>
      <p:sp>
        <p:nvSpPr>
          <p:cNvPr id="167" name="CustomShape 4"/>
          <p:cNvSpPr/>
          <p:nvPr/>
        </p:nvSpPr>
        <p:spPr>
          <a:xfrm>
            <a:off x="395640" y="1887840"/>
            <a:ext cx="8136720" cy="13708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Так же существует способ подтверждения личности с помощью средства электронной подписи или универсальной электронной карты.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Если код подтверждения личности введен и успешно проверен, то Вам станут доступны все услуги на портале, а на странице Вашего личного кабинета появится логотип подтвержденной учетной записи! Так же Вам придет СМС-оповещение об успешном завершении процедуры. </a:t>
            </a:r>
            <a:endParaRPr/>
          </a:p>
        </p:txBody>
      </p:sp>
      <p:sp>
        <p:nvSpPr>
          <p:cNvPr id="168" name="CustomShape 5"/>
          <p:cNvSpPr/>
          <p:nvPr/>
        </p:nvSpPr>
        <p:spPr>
          <a:xfrm>
            <a:off x="3276000" y="5328000"/>
            <a:ext cx="2376000" cy="3970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Поздравляем!</a:t>
            </a:r>
            <a:endParaRPr/>
          </a:p>
        </p:txBody>
      </p:sp>
      <p:pic>
        <p:nvPicPr>
          <p:cNvPr id="169" name="Рисунок 2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76000" y="3501000"/>
            <a:ext cx="2304000" cy="169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691920" y="113292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sp>
        <p:nvSpPr>
          <p:cNvPr id="173" name="CustomShape 4"/>
          <p:cNvSpPr/>
          <p:nvPr/>
        </p:nvSpPr>
        <p:spPr>
          <a:xfrm>
            <a:off x="827640" y="2072520"/>
            <a:ext cx="3636000" cy="944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Для начала работы с Единым порталом необходимо авторизоваться (зайти в личный кабинет). Это осуществляется кнопкой «вход» в правом верхнем</a:t>
            </a:r>
            <a:endParaRPr/>
          </a:p>
        </p:txBody>
      </p:sp>
      <p:pic>
        <p:nvPicPr>
          <p:cNvPr id="174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860000" y="2140200"/>
            <a:ext cx="2448000" cy="923760"/>
          </a:xfrm>
          <a:prstGeom prst="rect">
            <a:avLst/>
          </a:prstGeom>
          <a:ln>
            <a:noFill/>
          </a:ln>
        </p:spPr>
      </p:pic>
      <p:sp>
        <p:nvSpPr>
          <p:cNvPr id="175" name="CustomShape 5"/>
          <p:cNvSpPr/>
          <p:nvPr/>
        </p:nvSpPr>
        <p:spPr>
          <a:xfrm>
            <a:off x="703080" y="3860640"/>
            <a:ext cx="3473640" cy="89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Авторизация проходит по логину (телефонный номер) и паролю, которые мы указывали при регистрации.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Franklin Gothic Book"/>
              </a:rPr>
              <a:t> </a:t>
            </a:r>
            <a:endParaRPr/>
          </a:p>
        </p:txBody>
      </p:sp>
      <p:pic>
        <p:nvPicPr>
          <p:cNvPr id="176" name="Рисунок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61800" y="3429000"/>
            <a:ext cx="2473200" cy="1770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67640" y="548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200">
                <a:solidFill>
                  <a:srgbClr val="ff9257"/>
                </a:solidFill>
                <a:latin typeface="Verdana"/>
              </a:rPr>
              <a:t>О Едином портале государственных и муниципальных услуг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539640" y="1052640"/>
            <a:ext cx="8136720" cy="447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Единый интернет-портал Госуслуги (Gosuslugi.ru) - это портал государственных и муниципальных услуг, через который можно  получить любую государственную услугу или подать заявление, не выходя из дома. 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Для чего создан Единый портал государственных услуг?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Интернет-портал Госуслуги призван улучшить качество государственных услуг путем внедрения безбумажной формы взаимодействия граждан и юридических лиц с органами власти. В ближайшем будущем большинство государственных услуг будет предоставляться в электронном виде.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С помощью Единого портала можно: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получить сведения о государственных и муниципальных услугах, предоставляемых государственными и муниципальными учреждениями, а также организациями, участвующими в предоставлении государственных и муниципальных услуг;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- получить в электронной форме государственные и муниципальные услуги, в соответствии с перечнями, утвержденными Правительством Российской Федерации и высшими исполнительными органами государственной власти субъекта Российской Федерации;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79" name="CustomShape 3"/>
          <p:cNvSpPr/>
          <p:nvPr/>
        </p:nvSpPr>
        <p:spPr>
          <a:xfrm>
            <a:off x="776160" y="1921320"/>
            <a:ext cx="7694280" cy="944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После авторизации мы автоматически попадаем в личный кабинет, с его структурой предлагаем ознакомиться самостоятельно.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Теперь непосредственно можно приступать к предоставлению интересующей нас услуги. </a:t>
            </a: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pic>
        <p:nvPicPr>
          <p:cNvPr id="180" name="Рисунок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61040" y="2997000"/>
            <a:ext cx="3888000" cy="267012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691920" y="113292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84" name="CustomShape 3"/>
          <p:cNvSpPr/>
          <p:nvPr/>
        </p:nvSpPr>
        <p:spPr>
          <a:xfrm>
            <a:off x="702000" y="2608920"/>
            <a:ext cx="2875320" cy="13708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Далее необходимо выбрать наше месторасположение, если это не произошло автоматически нам необходимо перейти по ссылке и выбрать месторасположение вручную.  </a:t>
            </a:r>
            <a:endParaRPr/>
          </a:p>
        </p:txBody>
      </p:sp>
      <p:pic>
        <p:nvPicPr>
          <p:cNvPr id="185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94080" y="4872960"/>
            <a:ext cx="3085560" cy="50868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020840" y="1982880"/>
            <a:ext cx="2047320" cy="155448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020840" y="3998880"/>
            <a:ext cx="2047320" cy="167436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9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463800" y="1960200"/>
            <a:ext cx="1944000" cy="1539000"/>
          </a:xfrm>
          <a:prstGeom prst="rect">
            <a:avLst/>
          </a:prstGeom>
          <a:ln>
            <a:noFill/>
          </a:ln>
        </p:spPr>
      </p:pic>
      <p:pic>
        <p:nvPicPr>
          <p:cNvPr id="189" name="Рисунок 10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6468840" y="4010040"/>
            <a:ext cx="1938960" cy="354960"/>
          </a:xfrm>
          <a:prstGeom prst="rect">
            <a:avLst/>
          </a:prstGeom>
          <a:ln>
            <a:noFill/>
          </a:ln>
        </p:spPr>
      </p:pic>
      <p:sp>
        <p:nvSpPr>
          <p:cNvPr id="190" name="CustomShape 4"/>
          <p:cNvSpPr/>
          <p:nvPr/>
        </p:nvSpPr>
        <p:spPr>
          <a:xfrm>
            <a:off x="1660680" y="4529880"/>
            <a:ext cx="1151640" cy="305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1</a:t>
            </a:r>
            <a:endParaRPr/>
          </a:p>
        </p:txBody>
      </p:sp>
      <p:sp>
        <p:nvSpPr>
          <p:cNvPr id="191" name="CustomShape 5"/>
          <p:cNvSpPr/>
          <p:nvPr/>
        </p:nvSpPr>
        <p:spPr>
          <a:xfrm>
            <a:off x="4468680" y="1657800"/>
            <a:ext cx="1151640" cy="305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2</a:t>
            </a:r>
            <a:endParaRPr/>
          </a:p>
        </p:txBody>
      </p:sp>
      <p:sp>
        <p:nvSpPr>
          <p:cNvPr id="192" name="CustomShape 6"/>
          <p:cNvSpPr/>
          <p:nvPr/>
        </p:nvSpPr>
        <p:spPr>
          <a:xfrm>
            <a:off x="4468680" y="3655800"/>
            <a:ext cx="1151640" cy="305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3</a:t>
            </a:r>
            <a:endParaRPr/>
          </a:p>
        </p:txBody>
      </p:sp>
      <p:sp>
        <p:nvSpPr>
          <p:cNvPr id="193" name="CustomShape 7"/>
          <p:cNvSpPr/>
          <p:nvPr/>
        </p:nvSpPr>
        <p:spPr>
          <a:xfrm>
            <a:off x="6796080" y="1612080"/>
            <a:ext cx="1151640" cy="305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4</a:t>
            </a:r>
            <a:endParaRPr/>
          </a:p>
        </p:txBody>
      </p:sp>
      <p:sp>
        <p:nvSpPr>
          <p:cNvPr id="194" name="CustomShape 8"/>
          <p:cNvSpPr/>
          <p:nvPr/>
        </p:nvSpPr>
        <p:spPr>
          <a:xfrm>
            <a:off x="6859800" y="3641040"/>
            <a:ext cx="1151640" cy="305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5</a:t>
            </a:r>
            <a:endParaRPr/>
          </a:p>
        </p:txBody>
      </p:sp>
      <p:sp>
        <p:nvSpPr>
          <p:cNvPr id="195" name="CustomShape 9"/>
          <p:cNvSpPr/>
          <p:nvPr/>
        </p:nvSpPr>
        <p:spPr>
          <a:xfrm>
            <a:off x="691920" y="113292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98" name="CustomShape 3"/>
          <p:cNvSpPr/>
          <p:nvPr/>
        </p:nvSpPr>
        <p:spPr>
          <a:xfrm>
            <a:off x="592200" y="3043800"/>
            <a:ext cx="2875320" cy="1584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Каждое ведомство представлено отдельной кнопкой, при нажатии которой раскрывается список предоставляемых услуг. Последовательность поиска нашей услуги приведена ниже.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pic>
        <p:nvPicPr>
          <p:cNvPr id="199" name="Рисунок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93080" y="1917000"/>
            <a:ext cx="4977360" cy="3838320"/>
          </a:xfrm>
          <a:prstGeom prst="rect">
            <a:avLst/>
          </a:prstGeom>
          <a:ln>
            <a:noFill/>
          </a:ln>
        </p:spPr>
      </p:pic>
      <p:sp>
        <p:nvSpPr>
          <p:cNvPr id="200" name="CustomShape 4"/>
          <p:cNvSpPr/>
          <p:nvPr/>
        </p:nvSpPr>
        <p:spPr>
          <a:xfrm>
            <a:off x="691920" y="113292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202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203" name="CustomShape 3"/>
          <p:cNvSpPr/>
          <p:nvPr/>
        </p:nvSpPr>
        <p:spPr>
          <a:xfrm>
            <a:off x="694080" y="117540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предоставления мер социальной защиты малоимущим гражданам и гражданам, оказавшимся в трудной жизненной ситуации»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sp>
        <p:nvSpPr>
          <p:cNvPr id="204" name="CustomShape 4"/>
          <p:cNvSpPr/>
          <p:nvPr/>
        </p:nvSpPr>
        <p:spPr>
          <a:xfrm>
            <a:off x="615240" y="2151000"/>
            <a:ext cx="2875320" cy="1584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Каждое ведомство представлено отдельной кнопкой, при нажатии которой раскрывается список предоставляемых услуг. Последовательность поиска нашей услуги приведена ниже.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pic>
        <p:nvPicPr>
          <p:cNvPr id="205" name="Рисунок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93080" y="1917000"/>
            <a:ext cx="4977360" cy="3838320"/>
          </a:xfrm>
          <a:prstGeom prst="rect">
            <a:avLst/>
          </a:prstGeom>
          <a:ln>
            <a:noFill/>
          </a:ln>
        </p:spPr>
      </p:pic>
      <p:sp>
        <p:nvSpPr>
          <p:cNvPr id="206" name="CustomShape 5"/>
          <p:cNvSpPr/>
          <p:nvPr/>
        </p:nvSpPr>
        <p:spPr>
          <a:xfrm>
            <a:off x="4630680" y="1637640"/>
            <a:ext cx="1151640" cy="305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1</a:t>
            </a:r>
            <a:endParaRPr/>
          </a:p>
        </p:txBody>
      </p:sp>
      <p:sp>
        <p:nvSpPr>
          <p:cNvPr id="207" name="CustomShape 6"/>
          <p:cNvSpPr/>
          <p:nvPr/>
        </p:nvSpPr>
        <p:spPr>
          <a:xfrm>
            <a:off x="7020360" y="2388960"/>
            <a:ext cx="1151640" cy="305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2</a:t>
            </a:r>
            <a:endParaRPr/>
          </a:p>
        </p:txBody>
      </p:sp>
      <p:sp>
        <p:nvSpPr>
          <p:cNvPr id="208" name="CustomShape 7"/>
          <p:cNvSpPr/>
          <p:nvPr/>
        </p:nvSpPr>
        <p:spPr>
          <a:xfrm>
            <a:off x="1259640" y="3683520"/>
            <a:ext cx="1151640" cy="305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3</a:t>
            </a:r>
            <a:endParaRPr/>
          </a:p>
        </p:txBody>
      </p:sp>
      <p:pic>
        <p:nvPicPr>
          <p:cNvPr id="209" name="Рисунок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99640" y="4066560"/>
            <a:ext cx="1944000" cy="1437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212" name="CustomShape 3"/>
          <p:cNvSpPr/>
          <p:nvPr/>
        </p:nvSpPr>
        <p:spPr>
          <a:xfrm>
            <a:off x="671400" y="112860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pic>
        <p:nvPicPr>
          <p:cNvPr id="213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07640" y="1986480"/>
            <a:ext cx="4962960" cy="365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215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216" name="CustomShape 3"/>
          <p:cNvSpPr/>
          <p:nvPr/>
        </p:nvSpPr>
        <p:spPr>
          <a:xfrm>
            <a:off x="671400" y="112860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sp>
        <p:nvSpPr>
          <p:cNvPr id="217" name="CustomShape 4"/>
          <p:cNvSpPr/>
          <p:nvPr/>
        </p:nvSpPr>
        <p:spPr>
          <a:xfrm>
            <a:off x="845280" y="1845000"/>
            <a:ext cx="771660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После ознакомления с условиями предоставления услуги нажимаем  кнопку «получить услугу»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Franklin Gothic Book"/>
              </a:rPr>
              <a:t> </a:t>
            </a:r>
            <a:endParaRPr/>
          </a:p>
        </p:txBody>
      </p:sp>
      <p:pic>
        <p:nvPicPr>
          <p:cNvPr id="218" name="Рисунок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90000" y="2190960"/>
            <a:ext cx="5435640" cy="354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221" name="CustomShape 3"/>
          <p:cNvSpPr/>
          <p:nvPr/>
        </p:nvSpPr>
        <p:spPr>
          <a:xfrm>
            <a:off x="671400" y="112860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sp>
        <p:nvSpPr>
          <p:cNvPr id="222" name="CustomShape 4"/>
          <p:cNvSpPr/>
          <p:nvPr/>
        </p:nvSpPr>
        <p:spPr>
          <a:xfrm>
            <a:off x="659160" y="2311920"/>
            <a:ext cx="3798360" cy="51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Теперь необходимо пройти 3 этапа оформления услуги.</a:t>
            </a:r>
            <a:r>
              <a:rPr lang="ru-RU" sz="1100">
                <a:solidFill>
                  <a:srgbClr val="000000"/>
                </a:solidFill>
                <a:latin typeface="Franklin Gothic Book"/>
              </a:rPr>
              <a:t> </a:t>
            </a:r>
            <a:endParaRPr/>
          </a:p>
        </p:txBody>
      </p:sp>
      <p:pic>
        <p:nvPicPr>
          <p:cNvPr id="223" name="Рисунок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84000" y="1986480"/>
            <a:ext cx="3986640" cy="3500640"/>
          </a:xfrm>
          <a:prstGeom prst="rect">
            <a:avLst/>
          </a:prstGeom>
          <a:ln>
            <a:noFill/>
          </a:ln>
        </p:spPr>
      </p:pic>
      <p:sp>
        <p:nvSpPr>
          <p:cNvPr id="224" name="CustomShape 5"/>
          <p:cNvSpPr/>
          <p:nvPr/>
        </p:nvSpPr>
        <p:spPr>
          <a:xfrm>
            <a:off x="362160" y="3376440"/>
            <a:ext cx="3744000" cy="155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1 Этап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: заполнение сведений о заявителе.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На данном рисунке представлены не все поля.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Примечание: поля с красной звездочкой являются обязательными для заполнения.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Franklin Gothic Book"/>
              </a:rPr>
              <a:t> </a:t>
            </a:r>
            <a:endParaRPr/>
          </a:p>
        </p:txBody>
      </p:sp>
      <p:pic>
        <p:nvPicPr>
          <p:cNvPr id="225" name="Рисунок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2040" y="4803120"/>
            <a:ext cx="3504600" cy="83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227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228" name="CustomShape 3"/>
          <p:cNvSpPr/>
          <p:nvPr/>
        </p:nvSpPr>
        <p:spPr>
          <a:xfrm>
            <a:off x="671400" y="112860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sp>
        <p:nvSpPr>
          <p:cNvPr id="229" name="CustomShape 4"/>
          <p:cNvSpPr/>
          <p:nvPr/>
        </p:nvSpPr>
        <p:spPr>
          <a:xfrm>
            <a:off x="671400" y="2671200"/>
            <a:ext cx="3744000" cy="126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2 Этап: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сведения об источниках доходов.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Примечание: поля с красной звездочкой являются обязательными для заполнения.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Franklin Gothic Book"/>
              </a:rPr>
              <a:t> </a:t>
            </a:r>
            <a:endParaRPr/>
          </a:p>
        </p:txBody>
      </p:sp>
      <p:pic>
        <p:nvPicPr>
          <p:cNvPr id="230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932000" y="1845000"/>
            <a:ext cx="2916000" cy="391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232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233" name="CustomShape 3"/>
          <p:cNvSpPr/>
          <p:nvPr/>
        </p:nvSpPr>
        <p:spPr>
          <a:xfrm>
            <a:off x="671400" y="112860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sp>
        <p:nvSpPr>
          <p:cNvPr id="234" name="CustomShape 4"/>
          <p:cNvSpPr/>
          <p:nvPr/>
        </p:nvSpPr>
        <p:spPr>
          <a:xfrm>
            <a:off x="671400" y="2671200"/>
            <a:ext cx="3744000" cy="126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2 Этап: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сведения об источниках доходов.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Примечание: поля с красной звездочкой являются обязательными для заполнения.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Franklin Gothic Book"/>
              </a:rPr>
              <a:t> </a:t>
            </a:r>
            <a:endParaRPr/>
          </a:p>
        </p:txBody>
      </p:sp>
      <p:pic>
        <p:nvPicPr>
          <p:cNvPr id="235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77200" y="1772640"/>
            <a:ext cx="3432960" cy="39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238" name="CustomShape 3"/>
          <p:cNvSpPr/>
          <p:nvPr/>
        </p:nvSpPr>
        <p:spPr>
          <a:xfrm>
            <a:off x="671400" y="112860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sp>
        <p:nvSpPr>
          <p:cNvPr id="239" name="CustomShape 4"/>
          <p:cNvSpPr/>
          <p:nvPr/>
        </p:nvSpPr>
        <p:spPr>
          <a:xfrm>
            <a:off x="671400" y="2214000"/>
            <a:ext cx="3867480" cy="282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r>
              <a:rPr b="1" lang="ru-RU" sz="1400">
                <a:solidFill>
                  <a:srgbClr val="000000"/>
                </a:solidFill>
                <a:latin typeface="Times New Roman"/>
              </a:rPr>
              <a:t>3 Этап: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дополнительная информация к свидетельству.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На данном этапе необходимо представить необходимые документы в электронном виде. Это осуществляется загрузкой электронных файлов. Такие файлы создаются сканированием документов на бумажном носителе.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Примечание: поля с красной звездочкой являются обязательными для заполнения.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Franklin Gothic Book"/>
              </a:rPr>
              <a:t> </a:t>
            </a:r>
            <a:endParaRPr/>
          </a:p>
        </p:txBody>
      </p:sp>
      <p:pic>
        <p:nvPicPr>
          <p:cNvPr id="240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28080" y="1986480"/>
            <a:ext cx="3910680" cy="3421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67640" y="548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200">
                <a:solidFill>
                  <a:srgbClr val="ff9257"/>
                </a:solidFill>
                <a:latin typeface="Verdana"/>
              </a:rPr>
              <a:t>О Едином портале государственных и муниципальных услуг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539640" y="1052640"/>
            <a:ext cx="8136720" cy="462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Какие социальные услуги доступны на Едином портале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Всего управлением социальной защиты населения Белгородской области на Портале представлены 42 государственные услуги, 5 из которых можно получить в электронном виде: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1.Назначение и выплата ежемесячного пособия по уходу за ребенком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2. Организация предоставления гражданам субсидий на оплату жилого помещения и коммунальных услуг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3. Организация предоставления мер социальной защиты малоимущим гражданам и гражданам, оказавшимся в трудной жизненной ситуации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4. Подбор, учет и подготовка граждан, выразивших желание стать опекунами (попечителями) либо принять детей, оставшихся без попечения родителей, в семью на воспитание в иных установленных семейным законодательством формах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5. Предоставление ежемесячной субсидии на оплату услуг связи отдельным категориям граждан (лицам, привлекавшимся к разминированию в период 1943 – 1950 годов, ветеранам боевых действий и многодетным семьям).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 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242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243" name="CustomShape 3"/>
          <p:cNvSpPr/>
          <p:nvPr/>
        </p:nvSpPr>
        <p:spPr>
          <a:xfrm>
            <a:off x="671400" y="112860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sp>
        <p:nvSpPr>
          <p:cNvPr id="244" name="CustomShape 4"/>
          <p:cNvSpPr/>
          <p:nvPr/>
        </p:nvSpPr>
        <p:spPr>
          <a:xfrm>
            <a:off x="671400" y="2214000"/>
            <a:ext cx="3867480" cy="2662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r>
              <a:rPr b="1" lang="ru-RU" sz="1400">
                <a:solidFill>
                  <a:srgbClr val="000000"/>
                </a:solidFill>
                <a:latin typeface="Times New Roman"/>
              </a:rPr>
              <a:t>3 Этап: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дополнительная информация к свидетельству.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На данном этапе необходимо представить необходимые документы в электронном виде. Это осуществляется загрузкой электронных файлов. Такие файлы создаются сканированием документов на бумажном носителе.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Примечание: для загрузки доступны файлы с расширением pdf, doc, jpeg.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После загрузки всех файлов можно считать, что наша заявка готова и нажимаем кнопку</a:t>
            </a:r>
            <a:endParaRPr/>
          </a:p>
        </p:txBody>
      </p:sp>
      <p:pic>
        <p:nvPicPr>
          <p:cNvPr id="245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28080" y="1986480"/>
            <a:ext cx="3910680" cy="3421800"/>
          </a:xfrm>
          <a:prstGeom prst="rect">
            <a:avLst/>
          </a:prstGeom>
          <a:ln>
            <a:noFill/>
          </a:ln>
        </p:spPr>
      </p:pic>
      <p:pic>
        <p:nvPicPr>
          <p:cNvPr id="246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5134680"/>
            <a:ext cx="1466640" cy="25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249" name="CustomShape 3"/>
          <p:cNvSpPr/>
          <p:nvPr/>
        </p:nvSpPr>
        <p:spPr>
          <a:xfrm>
            <a:off x="671400" y="112860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pic>
        <p:nvPicPr>
          <p:cNvPr id="250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2349000"/>
            <a:ext cx="3301560" cy="2282040"/>
          </a:xfrm>
          <a:prstGeom prst="rect">
            <a:avLst/>
          </a:prstGeom>
          <a:ln>
            <a:noFill/>
          </a:ln>
        </p:spPr>
      </p:pic>
      <p:pic>
        <p:nvPicPr>
          <p:cNvPr id="251" name="Рисунок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330800" y="2997000"/>
            <a:ext cx="4156920" cy="237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539640" y="541080"/>
            <a:ext cx="7930800" cy="4471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>
                <a:solidFill>
                  <a:srgbClr val="ff9257"/>
                </a:solidFill>
                <a:latin typeface="Verdana"/>
              </a:rPr>
              <a:t>Получение государственной услуги в электронном виде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671400" y="1128600"/>
            <a:ext cx="7776360" cy="853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Получение государственной услуги в электронном виде на примере услуги «Организация выплаты ежемесячного пособия на ребенка гражданам, имеющим детей на территории муниципального района "Новооскольский район"»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sp>
        <p:nvSpPr>
          <p:cNvPr id="255" name="CustomShape 4"/>
          <p:cNvSpPr/>
          <p:nvPr/>
        </p:nvSpPr>
        <p:spPr>
          <a:xfrm>
            <a:off x="671400" y="2214000"/>
            <a:ext cx="7572600" cy="152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После подачи заявления ему присваивается уникальный номер. Также в разделе «Мои заявки» можно узнать результат оказания услуги, а также отслеживать историю рассмотрения той или иной услуги.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Принцип подачи заявления в электронной форме по остальным услугам аналогичен рассматриваемому примеру.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 </a:t>
            </a:r>
            <a:endParaRPr/>
          </a:p>
        </p:txBody>
      </p:sp>
      <p:pic>
        <p:nvPicPr>
          <p:cNvPr id="25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04560" y="4087080"/>
            <a:ext cx="2906280" cy="48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67640" y="548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200">
                <a:solidFill>
                  <a:srgbClr val="ff9257"/>
                </a:solidFill>
                <a:latin typeface="Verdana"/>
              </a:rPr>
              <a:t>О Едином портале государственных и муниципальных услуг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92" name="CustomShape 3"/>
          <p:cNvSpPr/>
          <p:nvPr/>
        </p:nvSpPr>
        <p:spPr>
          <a:xfrm>
            <a:off x="611640" y="1292760"/>
            <a:ext cx="7776360" cy="45064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200">
                <a:solidFill>
                  <a:srgbClr val="000000"/>
                </a:solidFill>
                <a:latin typeface="Times New Roman"/>
              </a:rPr>
              <a:t>Какие возможности получит гражданин после регистрации на Едином портале с помощью «личного кабинета»?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После регистрации на Едином портале с помощью «личного кабинета» пользователя можно будет воспользоваться следующими возможностями: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ознакомиться с информацией о государственной или муниципальной услуге (функции);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получить доступ к формам заявлений и иных документов, необходимых для получения 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государственной или муниципальной услуги (функции), их заполнение и представление в электронной форме;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обратиться в электронной форме в государственные органы или органы местного самоуправления;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контролировать ход предоставления государственной или муниципальной услуги или исполнения государственной функции;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получить начисления и возможность оплаты государственных пошлин, штрафов и сборов;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- получить результаты предоставления государственных или муниципальных услуг в электронной форме на Едином портале, если это не запрещено федеральным законом. 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67640" y="548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200">
                <a:solidFill>
                  <a:srgbClr val="ff9257"/>
                </a:solidFill>
                <a:latin typeface="Verdana"/>
              </a:rPr>
              <a:t>О Едином портале государственных и муниципальных услуг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539640" y="1052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95" name="CustomShape 3"/>
          <p:cNvSpPr/>
          <p:nvPr/>
        </p:nvSpPr>
        <p:spPr>
          <a:xfrm>
            <a:off x="692640" y="1381320"/>
            <a:ext cx="7776360" cy="42631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Как воспользоваться персональным входом на портал Госуслуги?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В настоящее время для доступа к услугам на Едином портале реализовано два способа авторизации: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-с использованием логина/пароля,</a:t>
            </a:r>
            <a:endParaRPr/>
          </a:p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000000"/>
                </a:solidFill>
                <a:latin typeface="Times New Roman"/>
              </a:rPr>
              <a:t>-с использованием электронной подписи (ЕЦП).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Для пользования порталом физическими лицами получение ЭЦП не обязательно, достаточно логина-пароля.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Единый портал находится в постоянном развитии: еженедельно появляются новые электронные формы заявлений по государственным услугам, ранее по которым была размещена лишь справочная информация и имелись шаблоны заявлений.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Скоро на сайте появится много новых востребованных услуг, которыми вы сможете воспользоваться в любое удобное для вас время, а не только тогда, когда открыт офис государственного учреждения.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Для получения дополнительной информации по сведениям, представленным на портале, круглосуточно работает телефонная горячая линия.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67640" y="548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539640" y="1124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98" name="CustomShape 3"/>
          <p:cNvSpPr/>
          <p:nvPr/>
        </p:nvSpPr>
        <p:spPr>
          <a:xfrm>
            <a:off x="539640" y="1494000"/>
            <a:ext cx="7776360" cy="17658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Что понадобится для регистрации на портале Госуслуги?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ru-RU" sz="1200">
                <a:solidFill>
                  <a:srgbClr val="000000"/>
                </a:solidFill>
                <a:latin typeface="Times New Roman"/>
              </a:rPr>
              <a:t>паспорт;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ru-RU" sz="1200">
                <a:solidFill>
                  <a:srgbClr val="000000"/>
                </a:solidFill>
                <a:latin typeface="Times New Roman"/>
              </a:rPr>
              <a:t>страховое свидетельство обязательного пенсионного страхования (СНИЛС)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ru-RU" sz="1200">
                <a:solidFill>
                  <a:srgbClr val="000000"/>
                </a:solidFill>
                <a:latin typeface="Times New Roman"/>
              </a:rPr>
              <a:t>мобильный телефон или электронная почта.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После того как Вы перешли на портал gosuslugi.ru  в правом верхнем углу нажимаем кнопку «регистрация».</a:t>
            </a:r>
            <a:endParaRPr/>
          </a:p>
        </p:txBody>
      </p:sp>
      <p:pic>
        <p:nvPicPr>
          <p:cNvPr id="99" name="Рисунок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04000" y="3357000"/>
            <a:ext cx="2476080" cy="1114200"/>
          </a:xfrm>
          <a:prstGeom prst="rect">
            <a:avLst/>
          </a:prstGeom>
          <a:ln>
            <a:noFill/>
          </a:ln>
        </p:spPr>
      </p:pic>
      <p:sp>
        <p:nvSpPr>
          <p:cNvPr id="100" name="CustomShape 4"/>
          <p:cNvSpPr/>
          <p:nvPr/>
        </p:nvSpPr>
        <p:spPr>
          <a:xfrm>
            <a:off x="467640" y="4725000"/>
            <a:ext cx="8136720" cy="72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После этого Вам будет предложено пройти процедуру предварительной регистрации, которая включает в себя заполнение простой формы и подтверждение своего номера телефона или электронной почты.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Переходим к первому шагу.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67640" y="476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539640" y="1124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03" name="CustomShape 3"/>
          <p:cNvSpPr/>
          <p:nvPr/>
        </p:nvSpPr>
        <p:spPr>
          <a:xfrm>
            <a:off x="539640" y="1197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1. Предварительная регистрация.</a:t>
            </a:r>
            <a:endParaRPr/>
          </a:p>
        </p:txBody>
      </p:sp>
      <p:sp>
        <p:nvSpPr>
          <p:cNvPr id="104" name="CustomShape 4"/>
          <p:cNvSpPr/>
          <p:nvPr/>
        </p:nvSpPr>
        <p:spPr>
          <a:xfrm>
            <a:off x="539640" y="1484640"/>
            <a:ext cx="8136720" cy="30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На данном этапе Вам необходимо заполнить всего 3 поля: фамилия, имя, номер мобильного телефона.</a:t>
            </a:r>
            <a:endParaRPr/>
          </a:p>
        </p:txBody>
      </p:sp>
      <p:pic>
        <p:nvPicPr>
          <p:cNvPr id="105" name="Рисунок 2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83640" y="2349000"/>
            <a:ext cx="2880360" cy="2736000"/>
          </a:xfrm>
          <a:prstGeom prst="rect">
            <a:avLst/>
          </a:prstGeom>
          <a:ln>
            <a:noFill/>
          </a:ln>
        </p:spPr>
      </p:pic>
      <p:sp>
        <p:nvSpPr>
          <p:cNvPr id="106" name="CustomShape 5"/>
          <p:cNvSpPr/>
          <p:nvPr/>
        </p:nvSpPr>
        <p:spPr>
          <a:xfrm>
            <a:off x="3852000" y="2718000"/>
            <a:ext cx="4464000" cy="17971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Если мобильного телефона у Вас нет, то Вам необходимо нажать на ссылку «У меня нет мобильного телефона» и ввести свой адрес электронной почты.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Если форма заполнена корректно, жмем кнопку «Зарегистрироваться», после чего следует этап подтверждения номера мобильного телефона. 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67640" y="548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539640" y="1413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1. Предварительная регистрация.</a:t>
            </a:r>
            <a:endParaRPr/>
          </a:p>
        </p:txBody>
      </p:sp>
      <p:sp>
        <p:nvSpPr>
          <p:cNvPr id="109" name="CustomShape 3"/>
          <p:cNvSpPr/>
          <p:nvPr/>
        </p:nvSpPr>
        <p:spPr>
          <a:xfrm>
            <a:off x="467640" y="5015160"/>
            <a:ext cx="8352720" cy="5184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В поле «Код подтверждения» введите комбинацию из цифр, высланных Вам в виде SMS-сообщения на мобильный телефон, указанный при регистрации.  Далее нажимаем кнопку «Подтвердить».</a:t>
            </a:r>
            <a:endParaRPr/>
          </a:p>
        </p:txBody>
      </p:sp>
      <p:pic>
        <p:nvPicPr>
          <p:cNvPr id="110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63640" y="1989000"/>
            <a:ext cx="5914800" cy="2580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67640" y="476640"/>
            <a:ext cx="8229240" cy="6120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ff9257"/>
                </a:solidFill>
                <a:latin typeface="Verdana"/>
              </a:rPr>
              <a:t>Регистрация на Едином портале государственных и муниципальных услуг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539640" y="1124640"/>
            <a:ext cx="8136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</p:txBody>
      </p:sp>
      <p:sp>
        <p:nvSpPr>
          <p:cNvPr id="113" name="CustomShape 3"/>
          <p:cNvSpPr/>
          <p:nvPr/>
        </p:nvSpPr>
        <p:spPr>
          <a:xfrm>
            <a:off x="611640" y="1269000"/>
            <a:ext cx="7776360" cy="213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Шаг 1. Предварительная регистрация.</a:t>
            </a:r>
            <a:endParaRPr/>
          </a:p>
        </p:txBody>
      </p:sp>
      <p:sp>
        <p:nvSpPr>
          <p:cNvPr id="114" name="CustomShape 4"/>
          <p:cNvSpPr/>
          <p:nvPr/>
        </p:nvSpPr>
        <p:spPr>
          <a:xfrm>
            <a:off x="323640" y="1632960"/>
            <a:ext cx="8352720" cy="944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Если код указан корректно и система подтвердила Ваш номер телефона, то на следующем этапе Вам будет необходимо придумать пароль и задать его через специальную форму, введя два раза. Будьте внимательны, данный пароль будет использоваться для входа в Ваш личный кабинет, поэтому крайне не рекомендуется использовать простые комбинации цифр или букв.</a:t>
            </a:r>
            <a:endParaRPr/>
          </a:p>
        </p:txBody>
      </p:sp>
      <p:pic>
        <p:nvPicPr>
          <p:cNvPr id="115" name="Рисунок 2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79640" y="2781000"/>
            <a:ext cx="4684320" cy="215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